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3" r:id="rId3"/>
    <p:sldId id="263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62" autoAdjust="0"/>
  </p:normalViewPr>
  <p:slideViewPr>
    <p:cSldViewPr snapToGrid="0" snapToObjects="1">
      <p:cViewPr>
        <p:scale>
          <a:sx n="66" d="100"/>
          <a:sy n="66" d="100"/>
        </p:scale>
        <p:origin x="-141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69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91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17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7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44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58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93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77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59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86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56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3CED3-9A41-BE49-9D0D-A99F1F3EA8B5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3238E-0C1A-284C-B33C-DE2F4DE91C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71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grp/home?gid=8299206" TargetMode="External"/><Relationship Id="rId2" Type="http://schemas.openxmlformats.org/officeDocument/2006/relationships/hyperlink" Target="mailto:info@gici.e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Instrucciones (</a:t>
            </a:r>
            <a:r>
              <a:rPr lang="es-ES" dirty="0" smtClean="0">
                <a:solidFill>
                  <a:srgbClr val="FF0000"/>
                </a:solidFill>
              </a:rPr>
              <a:t>para eliminar posteriormente</a:t>
            </a:r>
            <a:r>
              <a:rPr lang="es-ES" dirty="0" smtClean="0"/>
              <a:t>)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171"/>
          </a:xfrm>
        </p:spPr>
        <p:txBody>
          <a:bodyPr>
            <a:normAutofit fontScale="62500" lnSpcReduction="20000"/>
          </a:bodyPr>
          <a:lstStyle/>
          <a:p>
            <a:r>
              <a:rPr lang="es-ES" sz="3800" u="sng" dirty="0" smtClean="0"/>
              <a:t>Puntos que debe de contener un proyecto de ciudades inteligentes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Wingdings" pitchFamily="2" charset="2"/>
              <a:buAutoNum type="circleNumDbPlain"/>
            </a:pPr>
            <a:r>
              <a:rPr lang="es-ES" dirty="0"/>
              <a:t>Énfasis en la </a:t>
            </a:r>
            <a:r>
              <a:rPr lang="es-ES" b="1" dirty="0"/>
              <a:t>demostración</a:t>
            </a:r>
            <a:r>
              <a:rPr lang="es-ES" dirty="0"/>
              <a:t>: productos, servicios en fases finales de desarrollo (</a:t>
            </a:r>
            <a:r>
              <a:rPr lang="es-ES" dirty="0" err="1"/>
              <a:t>TRLs</a:t>
            </a:r>
            <a:r>
              <a:rPr lang="es-ES" dirty="0"/>
              <a:t> altos).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Wingdings" pitchFamily="2" charset="2"/>
              <a:buAutoNum type="circleNumDbPlain"/>
            </a:pPr>
            <a:r>
              <a:rPr lang="es-ES" dirty="0"/>
              <a:t>Se han de incluir aspectos de </a:t>
            </a:r>
            <a:r>
              <a:rPr lang="es-ES" b="1" dirty="0"/>
              <a:t>escalabilidad </a:t>
            </a:r>
            <a:r>
              <a:rPr lang="es-ES" dirty="0"/>
              <a:t>y de </a:t>
            </a:r>
            <a:r>
              <a:rPr lang="es-ES" b="1" dirty="0" err="1"/>
              <a:t>replicabilidad</a:t>
            </a:r>
            <a:endParaRPr lang="es-ES" b="1" dirty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Wingdings" pitchFamily="2" charset="2"/>
              <a:buAutoNum type="circleNumDbPlain"/>
            </a:pPr>
            <a:r>
              <a:rPr lang="es-ES" dirty="0"/>
              <a:t>Medición de resultados con </a:t>
            </a:r>
            <a:r>
              <a:rPr lang="es-ES" b="1" dirty="0"/>
              <a:t>métricas </a:t>
            </a:r>
            <a:r>
              <a:rPr lang="es-ES" dirty="0"/>
              <a:t>normalizadas.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Wingdings" pitchFamily="2" charset="2"/>
              <a:buAutoNum type="circleNumDbPlain"/>
            </a:pPr>
            <a:r>
              <a:rPr lang="es-ES" dirty="0"/>
              <a:t>Soluciones basadas en estándares abiertos e </a:t>
            </a:r>
            <a:r>
              <a:rPr lang="es-ES" b="1" dirty="0"/>
              <a:t>interoperables</a:t>
            </a:r>
            <a:r>
              <a:rPr lang="es-ES" dirty="0"/>
              <a:t>.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Wingdings" pitchFamily="2" charset="2"/>
              <a:buAutoNum type="circleNumDbPlain"/>
            </a:pPr>
            <a:endParaRPr lang="es-ES" dirty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ea"/>
              <a:buAutoNum type="circleNumDbPlain"/>
            </a:pPr>
            <a:r>
              <a:rPr lang="es-ES" dirty="0"/>
              <a:t>Foco en el cliente (orientación a </a:t>
            </a:r>
            <a:r>
              <a:rPr lang="es-ES" b="1" dirty="0"/>
              <a:t>retos sociales</a:t>
            </a:r>
            <a:r>
              <a:rPr lang="es-ES" dirty="0"/>
              <a:t>).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ea"/>
              <a:buAutoNum type="circleNumDbPlain"/>
            </a:pPr>
            <a:r>
              <a:rPr lang="es-ES" b="1" dirty="0"/>
              <a:t>Colaboración público privada </a:t>
            </a:r>
            <a:r>
              <a:rPr lang="es-ES" dirty="0"/>
              <a:t>e interdepartamental.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ea"/>
              <a:buAutoNum type="circleNumDbPlain"/>
            </a:pPr>
            <a:r>
              <a:rPr lang="es-ES" dirty="0"/>
              <a:t>Creación de riqueza </a:t>
            </a:r>
            <a:r>
              <a:rPr lang="es-ES" b="1" dirty="0"/>
              <a:t>local</a:t>
            </a:r>
            <a:r>
              <a:rPr lang="es-ES" dirty="0"/>
              <a:t>.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ea"/>
              <a:buAutoNum type="circleNumDbPlain"/>
            </a:pPr>
            <a:r>
              <a:rPr lang="es-ES" b="1" dirty="0"/>
              <a:t>Compartir experiencias/necesidades</a:t>
            </a:r>
            <a:r>
              <a:rPr lang="es-ES" dirty="0"/>
              <a:t> (soluciones implantadas, workshops propuestas)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ea"/>
              <a:buAutoNum type="circleNumDbPlain"/>
            </a:pPr>
            <a:r>
              <a:rPr lang="es-ES" dirty="0"/>
              <a:t>Uso de las </a:t>
            </a:r>
            <a:r>
              <a:rPr lang="es-ES" b="1" dirty="0" err="1"/>
              <a:t>TICs</a:t>
            </a:r>
            <a:r>
              <a:rPr lang="es-ES" b="1" dirty="0"/>
              <a:t> </a:t>
            </a:r>
            <a:r>
              <a:rPr lang="es-ES" dirty="0"/>
              <a:t>como herramientas dinamizadoras de las soluciones.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ea"/>
              <a:buAutoNum type="circleNumDbPlain"/>
            </a:pPr>
            <a:r>
              <a:rPr lang="es-ES" dirty="0"/>
              <a:t>Creación de </a:t>
            </a:r>
            <a:r>
              <a:rPr lang="es-ES" b="1" dirty="0"/>
              <a:t>ecosistemas </a:t>
            </a:r>
            <a:r>
              <a:rPr lang="es-ES" dirty="0"/>
              <a:t>abiertos para crear modelos de negocio a partir de información pública.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1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456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Instrucciones (</a:t>
            </a:r>
            <a:r>
              <a:rPr lang="es-ES" dirty="0" smtClean="0">
                <a:solidFill>
                  <a:srgbClr val="FF0000"/>
                </a:solidFill>
              </a:rPr>
              <a:t>para eliminar posteriormente</a:t>
            </a:r>
            <a:r>
              <a:rPr lang="es-ES" dirty="0" smtClean="0"/>
              <a:t>)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171"/>
          </a:xfrm>
        </p:spPr>
        <p:txBody>
          <a:bodyPr>
            <a:normAutofit/>
          </a:bodyPr>
          <a:lstStyle/>
          <a:p>
            <a:r>
              <a:rPr lang="es-ES" sz="2000" u="sng" dirty="0" smtClean="0"/>
              <a:t>Modelo de ciudad inteligente GICI (al menos se deben de cubrir dos áreas)</a:t>
            </a:r>
            <a:endParaRPr lang="es-ES" sz="2000" u="sng" dirty="0"/>
          </a:p>
          <a:p>
            <a:endParaRPr lang="en-GB" dirty="0"/>
          </a:p>
        </p:txBody>
      </p:sp>
      <p:pic>
        <p:nvPicPr>
          <p:cNvPr id="4" name="Imagen 5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8" y="1959429"/>
            <a:ext cx="7491716" cy="4731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14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298720"/>
            <a:ext cx="7772400" cy="1470025"/>
          </a:xfrm>
        </p:spPr>
        <p:txBody>
          <a:bodyPr/>
          <a:lstStyle/>
          <a:p>
            <a:r>
              <a:rPr lang="es-ES_tradnl" dirty="0" smtClean="0"/>
              <a:t>Gracias por su atención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>
                <a:hlinkClick r:id="rId2"/>
              </a:rPr>
              <a:t>buzon@gici.eu</a:t>
            </a:r>
            <a:endParaRPr lang="es-ES_tradnl" dirty="0" smtClean="0"/>
          </a:p>
          <a:p>
            <a:r>
              <a:rPr lang="es-ES_tradnl" u="sng" dirty="0">
                <a:hlinkClick r:id="rId3"/>
              </a:rPr>
              <a:t>https://www.linkedin.com/grp/home?gid=8299206</a:t>
            </a:r>
            <a:r>
              <a:rPr lang="es-ES_tradnl" dirty="0"/>
              <a:t> 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90714" y="513746"/>
            <a:ext cx="2967932" cy="2013032"/>
          </a:xfrm>
          <a:prstGeom prst="rect">
            <a:avLst/>
          </a:prstGeom>
        </p:spPr>
      </p:pic>
      <p:pic>
        <p:nvPicPr>
          <p:cNvPr id="7" name="4 Imagen" descr="Banner redidi.JPG"/>
          <p:cNvPicPr/>
          <p:nvPr/>
        </p:nvPicPr>
        <p:blipFill rotWithShape="1">
          <a:blip r:embed="rId5"/>
          <a:srcRect l="42649" t="10663" r="21834" b="50000"/>
          <a:stretch/>
        </p:blipFill>
        <p:spPr>
          <a:xfrm>
            <a:off x="79928" y="6083046"/>
            <a:ext cx="3765503" cy="53503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5870" y="6030538"/>
            <a:ext cx="1940440" cy="58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9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143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Instrucciones (para eliminar posteriormente)</vt:lpstr>
      <vt:lpstr>Instrucciones (para eliminar posteriormente)</vt:lpstr>
      <vt:lpstr>Gracias por su atención</vt:lpstr>
    </vt:vector>
  </TitlesOfParts>
  <Company>CIRCE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Montserrat Lanero</dc:creator>
  <cp:lastModifiedBy>Enrique Morgades</cp:lastModifiedBy>
  <cp:revision>41</cp:revision>
  <dcterms:created xsi:type="dcterms:W3CDTF">2015-10-21T16:50:46Z</dcterms:created>
  <dcterms:modified xsi:type="dcterms:W3CDTF">2015-12-08T12:22:45Z</dcterms:modified>
</cp:coreProperties>
</file>